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3"/>
    <p:sldId id="1141" r:id="rId4"/>
    <p:sldId id="1142" r:id="rId5"/>
    <p:sldId id="1143" r:id="rId6"/>
    <p:sldId id="1144" r:id="rId7"/>
    <p:sldId id="1145" r:id="rId8"/>
    <p:sldId id="1150" r:id="rId9"/>
    <p:sldId id="1146" r:id="rId10"/>
    <p:sldId id="1147" r:id="rId11"/>
    <p:sldId id="1151" r:id="rId12"/>
    <p:sldId id="1148" r:id="rId13"/>
    <p:sldId id="1152" r:id="rId14"/>
    <p:sldId id="1149" r:id="rId15"/>
    <p:sldId id="1154" r:id="rId16"/>
    <p:sldId id="1153" r:id="rId17"/>
    <p:sldId id="1155" r:id="rId1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竞赛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思维空间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5777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 当闭合开关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不亮，所以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中，当闭合开关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亮，所以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中，当闭合开关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亮，当闭合开关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均不亮，当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都闭合时，两灯都亮，与表格内容完全一致，所以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中，当闭合开关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时，两灯都亮，所以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tr118a.jpg" descr="id:2147497659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797" y="4185417"/>
            <a:ext cx="1872208" cy="1159237"/>
          </a:xfrm>
          <a:prstGeom prst="rect">
            <a:avLst/>
          </a:prstGeom>
        </p:spPr>
      </p:pic>
      <p:pic>
        <p:nvPicPr>
          <p:cNvPr id="7" name="tr118b.jpg" descr="id:21474976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6013" y="4169527"/>
            <a:ext cx="1936903" cy="1197526"/>
          </a:xfrm>
          <a:prstGeom prst="rect">
            <a:avLst/>
          </a:prstGeom>
        </p:spPr>
      </p:pic>
      <p:pic>
        <p:nvPicPr>
          <p:cNvPr id="8" name="tr118c.jpg" descr="id:214749767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3779" y="3999859"/>
            <a:ext cx="1728192" cy="1304385"/>
          </a:xfrm>
          <a:prstGeom prst="rect">
            <a:avLst/>
          </a:prstGeom>
        </p:spPr>
      </p:pic>
      <p:pic>
        <p:nvPicPr>
          <p:cNvPr id="9" name="tr118d.jpg" descr="id:214749768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6932" y="4097773"/>
            <a:ext cx="1861190" cy="123102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07288" y="54005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4026976" y="53759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 dirty="0">
                <a:solidFill>
                  <a:srgbClr val="000000"/>
                </a:solidFill>
              </a:rPr>
              <a:t>B</a:t>
            </a:r>
            <a:endParaRPr lang="zh-CN" altLang="en-US" b="0" dirty="0"/>
          </a:p>
        </p:txBody>
      </p:sp>
      <p:sp>
        <p:nvSpPr>
          <p:cNvPr id="12" name="矩形 11"/>
          <p:cNvSpPr/>
          <p:nvPr/>
        </p:nvSpPr>
        <p:spPr>
          <a:xfrm>
            <a:off x="6585053" y="53287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 dirty="0">
                <a:solidFill>
                  <a:srgbClr val="000000"/>
                </a:solidFill>
              </a:rPr>
              <a:t>C</a:t>
            </a:r>
            <a:endParaRPr lang="zh-CN" altLang="en-US" b="0" dirty="0"/>
          </a:p>
        </p:txBody>
      </p:sp>
      <p:sp>
        <p:nvSpPr>
          <p:cNvPr id="13" name="矩形 12"/>
          <p:cNvSpPr/>
          <p:nvPr/>
        </p:nvSpPr>
        <p:spPr>
          <a:xfrm>
            <a:off x="9232326" y="52728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 dirty="0">
                <a:solidFill>
                  <a:srgbClr val="000000"/>
                </a:solidFill>
              </a:rPr>
              <a:t>D</a:t>
            </a:r>
            <a:endParaRPr lang="zh-CN" alt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上海市浦东新区华师大二附中大同杯初中物理竞赛选赛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，若将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中的某两个电阻互换，其他条件不变，发现两电流表的示数不变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的电流为（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4.0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5.0 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r119.jpg" descr="id:214749768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046" y="3303568"/>
            <a:ext cx="3096344" cy="890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18388" y="419394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79382" y="2468350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等效电路图如图所示</a:t>
            </a:r>
            <a:r>
              <a:rPr lang="en-US" altLang="zh-CN" spc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电路图可知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并联，若互换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的位置，两电流表的示数不变，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；若互换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的位置，两电流表的示数不变，则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，所以通过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3.5A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互换位置，则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，同理可得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，无法计算电流值，所以此情况不存在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93"/>
          <a:stretch>
            <a:fillRect/>
          </a:stretch>
        </p:blipFill>
        <p:spPr>
          <a:xfrm>
            <a:off x="8183438" y="1197703"/>
            <a:ext cx="3657554" cy="14392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63558" y="263691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146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第二十九届全国初中应用物理知识竞赛初赛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）为了节省电能，居民楼的楼道灯通常由两个开关共同控制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一个是利用光敏器件制成的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光控开关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，它的作用是光线暗时自动闭合，光线亮时自动断开；一个是利用声敏器件制成的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声控开关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，它的作用是有声音时自动闭合电路，两分钟后，若再无声音则自动断开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137.jpg" descr="id:2147497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142878" y="3446312"/>
            <a:ext cx="2664296" cy="2096165"/>
          </a:xfrm>
          <a:prstGeom prst="rect">
            <a:avLst/>
          </a:prstGeom>
        </p:spPr>
      </p:pic>
      <p:pic>
        <p:nvPicPr>
          <p:cNvPr id="4" name="n138.jpg" descr="id:2147497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83238" y="3446312"/>
            <a:ext cx="2664296" cy="206775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18948" y="54450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762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）请将图甲中的器材连成符合上述楼道灯要求的电路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7218" y="1719392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如图甲所示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n137.jpg" descr="id:2147497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83598" y="2042557"/>
            <a:ext cx="3240360" cy="25493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19702" y="453824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659" y="2157066"/>
            <a:ext cx="3094846" cy="1889686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51055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根据楼道灯的要求，可设计成如图甲所示的电路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）小明受楼道灯电路的启发，在爷爷的卧室里也安装了这样一个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晚上只要拍拍手，灯就亮了，过一会儿自动熄灭，给爷爷带来了方便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不过遇到晚上有雷雨就麻烦了，雷声使灯不断被点亮，影响爷爷休息，还有爷爷睡觉前需要这盏灯一直被点亮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现在再给你两个开关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，在图乙中完成对这个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电路的改装，并分别说明在灯自动工作、晚上打雷需取消自动功能和需要灯一直被点亮时开关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的断开与闭合情况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138.jpg" descr="id:214749770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31110" y="3881521"/>
            <a:ext cx="2664296" cy="2067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4400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如图乙所示，需要灯自动工作时，断开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；晚上打雷时断开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，灯不会亮；需要灯一直点亮时闭合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2998" y="2074558"/>
            <a:ext cx="3384376" cy="2622748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6509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根据题目对爷爷卧室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电路的要求，可设计成图乙所示的电路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需要灯自动工作时，断开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，与楼道灯电路相同；晚上打雷时断开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，雷声不能使灯不断被点亮；需要灯一直都点亮时闭合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293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第二十七届全国初中应用物理知识竞赛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）如图所示，在液化燃气加气站操作间的地面上装有一根高约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顶部带有金属球的金属杆，其主要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让工作人员通过与金属杆的接触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避免人体带电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用作避雷装置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避免加气站在阴雨天遭受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雷击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供工作人员作为扶手使用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防止工作人员摔倒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把加气站空气中的电荷导入大地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避免空气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2教练平台.eps" descr="id:214749758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3" y="1238001"/>
            <a:ext cx="2135869" cy="5028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9362" y="29710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pic>
        <p:nvPicPr>
          <p:cNvPr id="5" name="tb43.jpg" descr="id:21474975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03518" y="3140968"/>
            <a:ext cx="643756" cy="2428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此题是一道联系实际的应用题，考查了液化燃气加气站的消防安全措施，体现了物理知识来源于生活，服务于社会的基本理念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为保证安全，液化燃气加气站严禁火源，以避免发生爆炸；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金属具有良好的导电性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液化燃气加气站的工作人员由于工作中的摩擦和服装、人体等相互摩擦容易带电，当电荷积累到一定的数量后会发生放电现象，产生电火花，造成火灾事故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让工作人员通过与金属杆的接触，可以将电荷导入大地，避免人体带电，故应选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第二十三届全国初中应用物理知识竞赛题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）小明学习了电路知识后，想利用发光二极管设计一个带开关指示灯的照明电路，晚间关闭照明灯后，利用二极管发出的光指示开关所在的位置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他共设计了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个电路，如图所示，其中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为白炽灯，规格为（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为发光二极管，规格为（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 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为单刀双掷开关、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为限流电阻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图中能够满足要求的电路是（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100a.jpg" descr="id:21474975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4214" y="3645024"/>
            <a:ext cx="2016576" cy="1864972"/>
          </a:xfrm>
          <a:prstGeom prst="rect">
            <a:avLst/>
          </a:prstGeom>
        </p:spPr>
      </p:pic>
      <p:pic>
        <p:nvPicPr>
          <p:cNvPr id="4" name="w100b.jpg" descr="id:21474976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65905" y="3649474"/>
            <a:ext cx="1976870" cy="1864972"/>
          </a:xfrm>
          <a:prstGeom prst="rect">
            <a:avLst/>
          </a:prstGeom>
        </p:spPr>
      </p:pic>
      <p:pic>
        <p:nvPicPr>
          <p:cNvPr id="5" name="w100c.jpg" descr="id:21474976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44387" y="3649474"/>
            <a:ext cx="2018982" cy="1864971"/>
          </a:xfrm>
          <a:prstGeom prst="rect">
            <a:avLst/>
          </a:prstGeom>
        </p:spPr>
      </p:pic>
      <p:pic>
        <p:nvPicPr>
          <p:cNvPr id="6" name="w100d.jpg" descr="id:21474976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41720" y="3560201"/>
            <a:ext cx="2369116" cy="1992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502" y="56501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127562" y="56255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053878" y="56381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126278" y="56255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7019684" y="2915419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zh-CN" sz="12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818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解决本题可根据题意逐个分析每一个选项，找到完全符合题意的即可得出答案，要注意从题干中得出相关的信息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由题意可知，开关与照明电路断开后，发光二极管工作，开关与照明电路连接时，发光二极管不工作，由发光二极管的规格可知，发光二极管应与限流电阻串联，否则二极管会被烧坏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综上所述满足要求的电路为图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5238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上海市第三十一届初中物理竞赛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大同中学杯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如图所示，把一个带负电的物体靠近一个原来不带电的验电器的小金属球，然后用手去触摸小金属球（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人体和大地是导体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），再移开手，这时（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小金属球和金属箔都不带电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小金属球不带电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金属箔带负电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小金属球带正电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金属箔带负电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小金属球带正电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金属箔不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高手擂台.eps" descr="id:21474976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1804" y="1098145"/>
            <a:ext cx="2123002" cy="499842"/>
          </a:xfrm>
          <a:prstGeom prst="rect">
            <a:avLst/>
          </a:prstGeom>
        </p:spPr>
      </p:pic>
      <p:pic>
        <p:nvPicPr>
          <p:cNvPr id="4" name="tb44.jpg" descr="id:2147497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27254" y="2970353"/>
            <a:ext cx="3096344" cy="21146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178532" y="508500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31624" y="28090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357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带负电的物体靠近不带电的验电器的小金属球，金属球带正电荷，金属箔带负电荷，再用手去触摸金属球，因为人体和大地是导体，所以金属箔上的负电荷会导入大地因而不带电，而金属球上的正电荷在电荷的相互作用下不会被导走，金属球仍然带正电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b44.jpg" descr="id:214749763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046" y="3258385"/>
            <a:ext cx="3096344" cy="21146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6324" y="53730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第二十二届全国初中应用物理知识竞赛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）小明发现，有些电线杆上装有如图所示的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小风车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，这些小风车在微风中能不停地旋转，且旋转叶片的一面还装有反光的小镜子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关于这样的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小风车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的作用，下列说法中正确的是（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为了警示此处有电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为了测定风向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为了测量风速大小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为了驱赶小鸟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避免小鸟在上面做窝而导致电路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44.jpg" descr="id:21474976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543478" y="2516065"/>
            <a:ext cx="2522662" cy="16959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03518" y="419228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75734" y="20849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鸟筑巢收集来的筑巢材料中可能有一些能够导电的物质，如铁丝等，落到高压线上会引起线间或线塔（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）间短路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小风车旋转时有一面镜子强烈反光，能起到很好的惊鸟效果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4041"/>
            <a:ext cx="11485848" cy="20594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江苏省盐城市东台市苏东双语学校九年级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第三届命题物理竞赛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小明家台灯的插头插在如图所示的插座上，插座上有一个开关和一个指示灯（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相当于灯泡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若插座开关和指示灯用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表示，台灯开关和灯泡用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小明断开或闭合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时，记录现象如表所示，则符合事实的电路图是（　　）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6410" y="2724515"/>
          <a:ext cx="6480720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2430270"/>
                <a:gridCol w="2430270"/>
                <a:gridCol w="162018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开关状态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插座指示灯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台灯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亮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不亮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闭合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断开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不亮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不亮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都闭合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亮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亮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tr117.jpg" descr="id:21474976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987089" y="2338705"/>
            <a:ext cx="3096344" cy="16700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56570" y="4004448"/>
            <a:ext cx="1454244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2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tr118a.jpg" descr="id:21474976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797" y="4974722"/>
            <a:ext cx="1872208" cy="1159237"/>
          </a:xfrm>
          <a:prstGeom prst="rect">
            <a:avLst/>
          </a:prstGeom>
        </p:spPr>
      </p:pic>
      <p:pic>
        <p:nvPicPr>
          <p:cNvPr id="7" name="tr118b.jpg" descr="id:21474976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8993" y="4958832"/>
            <a:ext cx="1936903" cy="1197526"/>
          </a:xfrm>
          <a:prstGeom prst="rect">
            <a:avLst/>
          </a:prstGeom>
        </p:spPr>
      </p:pic>
      <p:pic>
        <p:nvPicPr>
          <p:cNvPr id="8" name="tr118c.jpg" descr="id:214749767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1494" y="4860919"/>
            <a:ext cx="1728192" cy="1304385"/>
          </a:xfrm>
          <a:prstGeom prst="rect">
            <a:avLst/>
          </a:prstGeom>
        </p:spPr>
      </p:pic>
      <p:pic>
        <p:nvPicPr>
          <p:cNvPr id="9" name="tr118d.jpg" descr="id:2147497680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9382" y="4958833"/>
            <a:ext cx="1861190" cy="123102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07288" y="61898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3739956" y="61653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</a:rPr>
              <a:t>B</a:t>
            </a:r>
            <a:endParaRPr lang="zh-CN" altLang="en-US" b="0" dirty="0"/>
          </a:p>
        </p:txBody>
      </p:sp>
      <p:sp>
        <p:nvSpPr>
          <p:cNvPr id="12" name="矩形 11"/>
          <p:cNvSpPr/>
          <p:nvPr/>
        </p:nvSpPr>
        <p:spPr>
          <a:xfrm>
            <a:off x="6082768" y="61898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</a:rPr>
              <a:t>C</a:t>
            </a:r>
            <a:endParaRPr lang="zh-CN" altLang="en-US" b="0" dirty="0"/>
          </a:p>
        </p:txBody>
      </p:sp>
      <p:sp>
        <p:nvSpPr>
          <p:cNvPr id="13" name="矩形 12"/>
          <p:cNvSpPr/>
          <p:nvPr/>
        </p:nvSpPr>
        <p:spPr>
          <a:xfrm>
            <a:off x="8514776" y="61339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</a:rPr>
              <a:t>D</a:t>
            </a:r>
            <a:endParaRPr lang="zh-CN" altLang="en-US" b="0" dirty="0"/>
          </a:p>
        </p:txBody>
      </p:sp>
      <p:sp>
        <p:nvSpPr>
          <p:cNvPr id="14" name="矩形 13"/>
          <p:cNvSpPr/>
          <p:nvPr/>
        </p:nvSpPr>
        <p:spPr>
          <a:xfrm>
            <a:off x="4447648" y="223773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2774</Words>
  <Application>WPS 演示</Application>
  <PresentationFormat>自定义</PresentationFormat>
  <Paragraphs>138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459</cp:revision>
  <dcterms:created xsi:type="dcterms:W3CDTF">2020-11-06T05:24:00Z</dcterms:created>
  <dcterms:modified xsi:type="dcterms:W3CDTF">2025-09-16T00:36:50Z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C7156E070AF044999BFF80CE026C6603_12</vt:lpwstr>
  </property>
</Properties>
</file>